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Gelasio" pitchFamily="2" charset="77"/>
      <p:regular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7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24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581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150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Intelligent Robotics: Integrating AI and Perception on Raspberry Pi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580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389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Maira Tanweer Chachar, Muhammad Umer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Mr. Sitaram Ayyagari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750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Fall 2025, Robot Operating Systems, ITAI 2374.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43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2550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Issues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131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Ultrasonic sensor calibration and accuracy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573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Motor jitter and inconsistent movement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Power management and voltage stability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882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Software Bugs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86170" y="56286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import and package dependency errors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99521" y="2550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Perception Challenges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599521" y="3131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Lighting conditions affecting OpenCV accuracy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99521" y="3573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 gesture recognition in varied environments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99521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processing performance optimization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877106" y="4826437"/>
            <a:ext cx="3496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Integration &amp; Safety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7599521" y="56286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reliable obstacle detection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99521" y="60708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Robot stopping reliably when obstacles detected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599521" y="65130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Latency management across multiple pipelines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BA08D0-1711-9A82-918F-E9EF4C1D40B0}"/>
              </a:ext>
            </a:extLst>
          </p:cNvPr>
          <p:cNvSpPr/>
          <p:nvPr/>
        </p:nvSpPr>
        <p:spPr>
          <a:xfrm>
            <a:off x="12719957" y="7592786"/>
            <a:ext cx="1910443" cy="636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889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Making: Integrating ChatGPT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13301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ChatGPT provides a layer of intelligent decision-making, enabling the robot to understand complex instructions and engage in dynamic scenarios.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13967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49710" y="4113967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628924" y="4371261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Natural Language Understanding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28924" y="5216009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Translating spoken or typed commands 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4113967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10141268" y="4113967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520482" y="43712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Contextual Awareness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20482" y="4861679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Maintaining conversational context to respond intelligently to follow-up questions or commands.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9FD9-9B9C-EF6A-E9DC-667FE0E4AF13}"/>
              </a:ext>
            </a:extLst>
          </p:cNvPr>
          <p:cNvSpPr/>
          <p:nvPr/>
        </p:nvSpPr>
        <p:spPr>
          <a:xfrm>
            <a:off x="12719957" y="7592786"/>
            <a:ext cx="1910443" cy="636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712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Directions: Expanding Capabilities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32712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lays a strong foundation for future enhancements, pushing the boundaries of AI-driven robotics on compact platforms.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4252198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5216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Swarm Robotics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6280190" y="5706547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Coordination between multiple PiCar-X units for complex tasks.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0084" y="4252198"/>
            <a:ext cx="680442" cy="6804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0084" y="5216128"/>
            <a:ext cx="3062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Reinforcement Learning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10200084" y="5706547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Enabling the robot to learn optimal behaviors through trial and error.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6EE197-121B-3992-540E-61FE85538F45}"/>
              </a:ext>
            </a:extLst>
          </p:cNvPr>
          <p:cNvSpPr/>
          <p:nvPr/>
        </p:nvSpPr>
        <p:spPr>
          <a:xfrm>
            <a:off x="12719957" y="7592786"/>
            <a:ext cx="1910443" cy="636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480" y="475536"/>
            <a:ext cx="4317802" cy="539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Code Snippets 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4480" y="1360646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CHAT GPT INTEGRATION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4480" y="1831181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-m venv –system-site-pakcages my_venv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4480" y="2301716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Cd my_venv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4480" y="2772251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Source bin/activate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4480" y="3242786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pip3 install openai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4480" y="3713321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pip3 install openai-whisper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4480" y="4183856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pip3 install SpeechRecognition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4480" y="4654391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pip3 install -U sox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4480" y="5124926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sudo apt install python3-pyaudio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4480" y="5595461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sudo apt install sox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04480" y="6065996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cd ~/picar-x/gpt_examples/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04480" y="6536531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nano ~/picar-x/gpt_examples/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04480" y="7007066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sudo ~/my_venv/bin/python3 gpt__car.py--keyboard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04480" y="7477601"/>
            <a:ext cx="1342143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sudo /home/user06/picar-x/example/my_venv/bin/python3 gpt_car.py</a:t>
            </a:r>
            <a:endParaRPr lang="en-US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5F33E3-361A-7DF6-D505-B87E9FDAADC3}"/>
              </a:ext>
            </a:extLst>
          </p:cNvPr>
          <p:cNvSpPr/>
          <p:nvPr/>
        </p:nvSpPr>
        <p:spPr>
          <a:xfrm>
            <a:off x="12719957" y="7592786"/>
            <a:ext cx="1910443" cy="636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2456"/>
            <a:ext cx="5477947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Code Snippets 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6882" y="1725335"/>
            <a:ext cx="130966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HAND GESTURE DRIVEN RESPONSES</a:t>
            </a:r>
            <a:endParaRPr lang="en-US" sz="1700" b="1" dirty="0"/>
          </a:p>
        </p:txBody>
      </p:sp>
      <p:sp>
        <p:nvSpPr>
          <p:cNvPr id="4" name="Shape 2"/>
          <p:cNvSpPr/>
          <p:nvPr/>
        </p:nvSpPr>
        <p:spPr>
          <a:xfrm>
            <a:off x="766882" y="2322314"/>
            <a:ext cx="13096637" cy="679133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55928" y="2322314"/>
            <a:ext cx="13118544" cy="679133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75003" y="2486620"/>
            <a:ext cx="1268039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mkdir -p perception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66882" y="3247906"/>
            <a:ext cx="13096637" cy="679133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55928" y="3247906"/>
            <a:ext cx="13118544" cy="679133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75003" y="3412212"/>
            <a:ext cx="1268039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nano perception/gesture_detector.py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6882" y="4173498"/>
            <a:ext cx="13096637" cy="679133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55928" y="4173498"/>
            <a:ext cx="13118544" cy="679133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5003" y="4337804"/>
            <a:ext cx="1268039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nano perception/test_gesture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66882" y="5099090"/>
            <a:ext cx="13096637" cy="679133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55928" y="5099090"/>
            <a:ext cx="13118544" cy="679133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75003" y="5263396"/>
            <a:ext cx="1268039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mkdir -p control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6882" y="6024682"/>
            <a:ext cx="13096637" cy="679133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55928" y="6024682"/>
            <a:ext cx="13118544" cy="679133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75003" y="6188988"/>
            <a:ext cx="1268039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nano control/mode_manager.py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66882" y="6950273"/>
            <a:ext cx="13096637" cy="679133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55928" y="6950273"/>
            <a:ext cx="13118544" cy="679133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75003" y="7114580"/>
            <a:ext cx="1268039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nano run_robot.py</a:t>
            </a:r>
            <a:endParaRPr lang="en-US" sz="1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4B5741-C456-8439-600C-028A97E0FDC0}"/>
              </a:ext>
            </a:extLst>
          </p:cNvPr>
          <p:cNvSpPr/>
          <p:nvPr/>
        </p:nvSpPr>
        <p:spPr>
          <a:xfrm>
            <a:off x="12719957" y="7629406"/>
            <a:ext cx="1910443" cy="60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649"/>
            <a:ext cx="103837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Overview: Building an Autonomous PiCar-X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038350"/>
            <a:ext cx="47639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Components of PiCar-X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93790" y="3172301"/>
            <a:ext cx="2916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Components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37534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Raspberry Pi 5 (main processor)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1956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Camera Module (for vision/gesture recognition)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6378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DC Motors with PWM control (movement)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50800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Ultrasonic Sensors (obstacle detection)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93790" y="55222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Servo Motors (steering/arm control)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93790" y="59644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Power Management (battery, voltage regulators)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93790" y="64066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Communication modules (WiFi/Bluetooth)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99521" y="31723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Software Stack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7599521" y="37534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OpenCV (computer vision)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599521" y="41956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MediaPipe (hand gesture detection)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599521" y="46378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ChatGPT API (natural language processing)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99521" y="50800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(primary language)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599521" y="55222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ROS (Robot Operating System)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599521" y="59644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TensorFlow/PyTorch (ML models)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599521" y="64066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 control algorithms</a:t>
            </a: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CDB2EC-55A7-41A4-5A8D-FA17E28FA091}"/>
              </a:ext>
            </a:extLst>
          </p:cNvPr>
          <p:cNvSpPr/>
          <p:nvPr/>
        </p:nvSpPr>
        <p:spPr>
          <a:xfrm>
            <a:off x="12719957" y="7592786"/>
            <a:ext cx="1910443" cy="636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562" y="386953"/>
            <a:ext cx="582215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Capabilities: AI and Gesture Control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492562" y="1333337"/>
            <a:ext cx="1759148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ChatGPT Integration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92562" y="1905000"/>
            <a:ext cx="6822638" cy="92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Enabling natural language understanding and interaction for more complex commands and dynamic responses.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81" y="2828418"/>
            <a:ext cx="4380935" cy="438093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853736" y="1301402"/>
            <a:ext cx="1759148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 Gesture Control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589707" y="1899557"/>
            <a:ext cx="6548131" cy="1344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Allowing for a more direct and  intuitive human-robot interface,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leveraging real-time visual perception.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788" y="2672381"/>
            <a:ext cx="4693008" cy="46930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82BF37-D40D-D382-8FF7-CD2AC9940121}"/>
              </a:ext>
            </a:extLst>
          </p:cNvPr>
          <p:cNvSpPr/>
          <p:nvPr/>
        </p:nvSpPr>
        <p:spPr>
          <a:xfrm>
            <a:off x="12719957" y="7592786"/>
            <a:ext cx="1910443" cy="636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3408"/>
            <a:ext cx="8921234" cy="538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Core Goal: Functional Robotic Application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4023" y="1562814"/>
            <a:ext cx="131223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primary objective is to design and implement a functional robotic application that showcases key robotic principles through practical demonstration.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54023" y="2494717"/>
            <a:ext cx="6453426" cy="2463046"/>
          </a:xfrm>
          <a:prstGeom prst="roundRect">
            <a:avLst>
              <a:gd name="adj" fmla="val 3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Shape 3"/>
          <p:cNvSpPr/>
          <p:nvPr/>
        </p:nvSpPr>
        <p:spPr>
          <a:xfrm>
            <a:off x="977027" y="2717721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 sz="24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787" y="2895362"/>
            <a:ext cx="290751" cy="29075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7027" y="3343786"/>
            <a:ext cx="357866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Sensor &amp; Actuator Integration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977027" y="4045148"/>
            <a:ext cx="600741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Seamlessly connecting inputs and outputs for dynamic interaction.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422833" y="2494717"/>
            <a:ext cx="6453545" cy="2463046"/>
          </a:xfrm>
          <a:prstGeom prst="roundRect">
            <a:avLst>
              <a:gd name="adj" fmla="val 3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0" name="Shape 7"/>
          <p:cNvSpPr/>
          <p:nvPr/>
        </p:nvSpPr>
        <p:spPr>
          <a:xfrm>
            <a:off x="7645837" y="2717721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 sz="240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3597" y="2895362"/>
            <a:ext cx="290751" cy="29075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45837" y="3401497"/>
            <a:ext cx="391048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 Gesture Driven Navigation</a:t>
            </a:r>
            <a:endParaRPr lang="en-US" sz="2800" dirty="0"/>
          </a:p>
        </p:txBody>
      </p:sp>
      <p:sp>
        <p:nvSpPr>
          <p:cNvPr id="13" name="Text 9"/>
          <p:cNvSpPr/>
          <p:nvPr/>
        </p:nvSpPr>
        <p:spPr>
          <a:xfrm>
            <a:off x="7645837" y="4045148"/>
            <a:ext cx="600753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Enabling independent movement and pathfinding in varied environments.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754023" y="5173147"/>
            <a:ext cx="6453426" cy="2463046"/>
          </a:xfrm>
          <a:prstGeom prst="roundRect">
            <a:avLst>
              <a:gd name="adj" fmla="val 3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5" name="Shape 11"/>
          <p:cNvSpPr/>
          <p:nvPr/>
        </p:nvSpPr>
        <p:spPr>
          <a:xfrm>
            <a:off x="977027" y="5396151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 sz="240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4787" y="5573792"/>
            <a:ext cx="290751" cy="29075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7027" y="5980153"/>
            <a:ext cx="48459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Perception &amp; Decision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Making</a:t>
            </a:r>
            <a:endParaRPr lang="en-US" sz="2800" dirty="0"/>
          </a:p>
        </p:txBody>
      </p:sp>
      <p:sp>
        <p:nvSpPr>
          <p:cNvPr id="18" name="Text 13"/>
          <p:cNvSpPr/>
          <p:nvPr/>
        </p:nvSpPr>
        <p:spPr>
          <a:xfrm>
            <a:off x="977027" y="6723578"/>
            <a:ext cx="600741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Processing sensory data to make informed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choices instantly.</a:t>
            </a:r>
            <a:endParaRPr lang="en-US" sz="2000" dirty="0"/>
          </a:p>
        </p:txBody>
      </p:sp>
      <p:sp>
        <p:nvSpPr>
          <p:cNvPr id="19" name="Shape 14"/>
          <p:cNvSpPr/>
          <p:nvPr/>
        </p:nvSpPr>
        <p:spPr>
          <a:xfrm>
            <a:off x="7422833" y="5173147"/>
            <a:ext cx="6453545" cy="2463046"/>
          </a:xfrm>
          <a:prstGeom prst="roundRect">
            <a:avLst>
              <a:gd name="adj" fmla="val 3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20" name="Shape 15"/>
          <p:cNvSpPr/>
          <p:nvPr/>
        </p:nvSpPr>
        <p:spPr>
          <a:xfrm>
            <a:off x="7645837" y="5396151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 sz="240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3597" y="5573792"/>
            <a:ext cx="290751" cy="29075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45837" y="6038263"/>
            <a:ext cx="293584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Safe &amp; Ethical Operation</a:t>
            </a:r>
            <a:endParaRPr lang="en-US" sz="2800" dirty="0"/>
          </a:p>
        </p:txBody>
      </p:sp>
      <p:sp>
        <p:nvSpPr>
          <p:cNvPr id="23" name="Text 17"/>
          <p:cNvSpPr/>
          <p:nvPr/>
        </p:nvSpPr>
        <p:spPr>
          <a:xfrm>
            <a:off x="7645837" y="6723578"/>
            <a:ext cx="600753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reliable and responsible robotic behavior in all scenarios.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3EE56B-55D1-F3AC-3FC5-54BABD88C276}"/>
              </a:ext>
            </a:extLst>
          </p:cNvPr>
          <p:cNvSpPr/>
          <p:nvPr/>
        </p:nvSpPr>
        <p:spPr>
          <a:xfrm>
            <a:off x="12719957" y="7765374"/>
            <a:ext cx="1910443" cy="464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9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033" y="2939177"/>
            <a:ext cx="10229969" cy="457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Robotic Development Process: Ideation to Implementation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1033" y="3671768"/>
            <a:ext cx="13348335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follows a structured development pipeline, starting from initial concepts and moving through practical execution.</a:t>
            </a:r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33" y="4720352"/>
            <a:ext cx="4327327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4151" y="5452943"/>
            <a:ext cx="2289691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Ideation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824151" y="5848945"/>
            <a:ext cx="3961090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Intuitive robot control without physical controllers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477" y="4445556"/>
            <a:ext cx="4327327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34595" y="5178147"/>
            <a:ext cx="2289691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5334595" y="5574149"/>
            <a:ext cx="3961090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Hardware: PiCar-X chassis, camera, ultrasonic sensor, motors, SunFounder kit components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5334595" y="6435209"/>
            <a:ext cx="3961090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Software: OpenCV (gesture detection), Mediapipe (hand landmarks), ROS 2 for modular control, ChatGPT for natural language mode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922" y="4170878"/>
            <a:ext cx="4327327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845040" y="4903470"/>
            <a:ext cx="2289691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9845040" y="5299472"/>
            <a:ext cx="3961090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Gesture pipeline: camera → OpenCV → gesture classification → motor commands</a:t>
            </a:r>
            <a:endParaRPr lang="en-US" dirty="0"/>
          </a:p>
        </p:txBody>
      </p:sp>
      <p:sp>
        <p:nvSpPr>
          <p:cNvPr id="15" name="Text 9"/>
          <p:cNvSpPr/>
          <p:nvPr/>
        </p:nvSpPr>
        <p:spPr>
          <a:xfrm>
            <a:off x="9845040" y="6318171"/>
            <a:ext cx="3961090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ChatGPT integration: natural language commands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CF9D5D-9C38-7F17-D78D-8E0C8F9F613A}"/>
              </a:ext>
            </a:extLst>
          </p:cNvPr>
          <p:cNvSpPr/>
          <p:nvPr/>
        </p:nvSpPr>
        <p:spPr>
          <a:xfrm>
            <a:off x="12719957" y="7592786"/>
            <a:ext cx="1910443" cy="636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491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Critical Development Phases: Testing and Integration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26590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Rigorous testing and thoughtful integration are paramount to building a reliable and unified robotic system.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1048941" y="3639979"/>
            <a:ext cx="30480" cy="3404711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6" name="Shape 3"/>
          <p:cNvSpPr/>
          <p:nvPr/>
        </p:nvSpPr>
        <p:spPr>
          <a:xfrm>
            <a:off x="1273612" y="387989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7" name="Shape 4"/>
          <p:cNvSpPr/>
          <p:nvPr/>
        </p:nvSpPr>
        <p:spPr>
          <a:xfrm>
            <a:off x="793790" y="36399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878860" y="368248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2183011" y="3717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2183011" y="4208264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Validating each individual module incrementally to ensure core functionality and address potential issues early.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1273612" y="562760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2" name="Shape 9"/>
          <p:cNvSpPr/>
          <p:nvPr/>
        </p:nvSpPr>
        <p:spPr>
          <a:xfrm>
            <a:off x="793790" y="53876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3" name="Text 10"/>
          <p:cNvSpPr/>
          <p:nvPr/>
        </p:nvSpPr>
        <p:spPr>
          <a:xfrm>
            <a:off x="878860" y="54302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2183011" y="54655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2183011" y="5955983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Combining all developed modules into a cohesive, unified system, verifying inter-module communication and overall behavior.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548" y="514052"/>
            <a:ext cx="7764304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 &amp; Integration: Validation and System Unification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89848" y="2712839"/>
            <a:ext cx="246399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Unit Testing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89848" y="3217902"/>
            <a:ext cx="364176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Gesture detection accuracy validation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89848" y="3602236"/>
            <a:ext cx="364176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Motor response 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89848" y="3986570"/>
            <a:ext cx="364176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Sensor calibration verification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89848" y="4499015"/>
            <a:ext cx="246399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820007" y="2712839"/>
            <a:ext cx="246399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Integration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820007" y="3217902"/>
            <a:ext cx="364176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Unified gesture recognition pipeline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4820007" y="3602236"/>
            <a:ext cx="364176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Motor control synchronization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4820007" y="3986570"/>
            <a:ext cx="364176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ChatGPT interface integration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4820007" y="4370903"/>
            <a:ext cx="364176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data flow verification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4820007" y="4883348"/>
            <a:ext cx="246399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Metrics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4820007" y="5388412"/>
            <a:ext cx="364176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Gesture recognition accuracy: &gt;95%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4820007" y="5772745"/>
            <a:ext cx="364176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Response latency: &lt;200ms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4820007" y="6157079"/>
            <a:ext cx="3641765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Motor control stability: consistent trajectory</a:t>
            </a: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4820007" y="6856809"/>
            <a:ext cx="364176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System uptime: reliable operation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865" y="496491"/>
            <a:ext cx="11992213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Architecture: Data Flow and Component Integration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2" y="1421606"/>
            <a:ext cx="13256538" cy="57165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33946" y="4781755"/>
            <a:ext cx="7284769" cy="30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Motor Driver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578875" y="3458466"/>
            <a:ext cx="7284769" cy="30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OpenCV Gesture Recognition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578875" y="2135177"/>
            <a:ext cx="7284769" cy="30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Camera Input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43DF3D-6840-3240-17C5-F71325AB0258}"/>
              </a:ext>
            </a:extLst>
          </p:cNvPr>
          <p:cNvSpPr/>
          <p:nvPr/>
        </p:nvSpPr>
        <p:spPr>
          <a:xfrm>
            <a:off x="12719957" y="7612660"/>
            <a:ext cx="1910443" cy="61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CCB7E8-C778-B797-3957-42FDDE400DB3}"/>
              </a:ext>
            </a:extLst>
          </p:cNvPr>
          <p:cNvSpPr/>
          <p:nvPr/>
        </p:nvSpPr>
        <p:spPr>
          <a:xfrm>
            <a:off x="631805" y="5557008"/>
            <a:ext cx="13035209" cy="1250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1805" y="6647488"/>
            <a:ext cx="13366671" cy="86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simplified pipeline illustrates the core gesture recognition data flow. The camera captures hand gestures in real-time, which are then processed by OpenCV to classify specific movements. A ROS 2 node orchestrates the control logic, translating recognized gestures into commands that the motor driver executes for robot movement. The entire pipeline operates with &lt;200ms latency, ensuring responsive and precise control.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572810"/>
            <a:ext cx="7119104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Perception: Hand Gesture Recognition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29020" y="1356359"/>
            <a:ext cx="131723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perception system focuses on real-time hand gesture recognition,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allowing the PiCar-X to interpret human commands visually.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9020" y="2286000"/>
            <a:ext cx="2955250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Computer Vision Pipeline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29020" y="2819638"/>
            <a:ext cx="701611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Utilizing advanced computer vision techniques to detect and classify specific hand gestures.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9020" y="3673793"/>
            <a:ext cx="701611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Camera feed processing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29020" y="4080034"/>
            <a:ext cx="701611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extraction (e.g., hand pose, finger orientation)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29020" y="4486275"/>
            <a:ext cx="701611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model for classification</a:t>
            </a:r>
            <a:endParaRPr lang="en-US" sz="2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432" y="2581632"/>
            <a:ext cx="5647968" cy="56479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930</Words>
  <Application>Microsoft Macintosh PowerPoint</Application>
  <PresentationFormat>Custom</PresentationFormat>
  <Paragraphs>150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Lato</vt:lpstr>
      <vt:lpstr>Arial</vt:lpstr>
      <vt:lpstr>Consolas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mairatanweer.chachar-W215506300</cp:lastModifiedBy>
  <cp:revision>4</cp:revision>
  <dcterms:created xsi:type="dcterms:W3CDTF">2025-12-02T01:13:56Z</dcterms:created>
  <dcterms:modified xsi:type="dcterms:W3CDTF">2025-12-02T01:28:48Z</dcterms:modified>
</cp:coreProperties>
</file>